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D72FF-75B7-4B62-A36A-9231DA760D73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ABF05-F7F8-446E-9B1C-40F881A498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274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ABF05-F7F8-446E-9B1C-40F881A498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64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5DA76-2C9F-18C1-5945-47D84ABD4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567947-2696-CB76-D672-AF519112D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16C57-EF6E-D44C-C24D-D9DC1959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B19AB-C582-A31C-7903-7E655549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E1324A-2D82-514C-6E58-6D765665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0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A77B2-5A8A-10B0-77A4-EF1F4C17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76A5F2-0B59-9507-BB27-088A62C2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EE12A9-2B09-DB99-715F-BBF4FE8E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491FF6-3243-230D-D99D-BB349F30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923D8E-40BF-35BE-4AD5-286A1594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91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53A101-8399-4B5E-1DB2-F3EEC9622E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9AF93B-422D-3365-9E0A-B861DF96E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0D5429-82EB-2B68-2969-80480B58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A40C42-DADC-2BC4-47F1-9FEE245C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FA3B5-9920-86F3-821F-FF732669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79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C7E55-0BF8-0D4C-A058-E184C6E3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EE3D7-DF17-D4D5-DB28-9CD1A7BF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AF5B60-FE17-FCF4-D604-C502E85B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813184-936C-0E1B-B44C-5CBC49D2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8CF0BB-EEFA-5D22-E385-1D9EF5CD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8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E1A5C-35CD-93BA-A276-754F348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65296-7FD3-3272-AED0-B42141B9F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0A05A-14FC-0D81-BE3D-C333813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6B28D-2578-6A8A-DB26-98DAD2FC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319630-2E1D-8730-0275-D18DB4BB1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20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A3635-CE97-9B88-90DD-11333CAE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E1F100-C3BB-7576-221D-2873C690B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ADEE94-7EB8-43A5-2BB8-A5E5A2D05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09DCEE-46AA-C17A-A89D-328A6AA7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7DC2CE-12A1-F72E-88D4-D81155F1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88AADD-5E7F-50D7-D409-98C1F517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95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786C0-73B0-3630-3DEA-06AA3634C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04160-4BD7-9430-D69F-7E1099AC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0CD4AD-274B-43BE-DAE9-AEC7E78A5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34DBCB-87D2-1B3E-A636-C440FC6F5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A1B047-7F5A-CCE5-6476-5E549D9B3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903376-4347-4CF0-BA29-FCA3405A8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BFE7BE-D3CB-B5D3-4F5C-139EF29D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6B1E4-8473-E834-6A17-5BF491A5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7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ED091-DA29-7200-6330-852475A9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4817C9-CF0E-9956-50ED-713A51D74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DB3BCA-7066-0D3A-1EDA-707CA206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4820B2-46E9-44F7-8B31-3BD95AEA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7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03A55B-9465-8281-2033-62178D3A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89EE1A-2049-AC88-F429-2ADD3EE4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EEBCB-D547-39B3-3BE8-553C13E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4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80F26-3FA9-A1C8-6139-BEFC160A4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17929-8614-3CE0-5C1E-99F1473B6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1921B8-DEE3-5114-6BFD-53171FC14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602CF6-E215-963B-48B9-AA4E7410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13ED9-A9B5-D8B8-FC08-682CDFC8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175FD2-DDB3-9E85-510B-D0F30691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553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AC619-C919-7989-FAC7-4C654ABC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089167-B066-0F5B-CF89-AE3F419F4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DF0F20-FBCE-6CDF-27ED-6DBDCB7D3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216F51-87A1-F3D1-2E3E-AFE9163E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09B7-E7DF-2E17-8A69-64478C9E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26C8E9-1A51-D7AB-1F6D-AA3BA524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4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88E8A28-55D4-6E99-06BC-C9237224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047BCD-E98C-9C64-E196-E6384F0EE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62A1BC-8B12-9693-8A00-A8B40974A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D3AB-CB11-469B-8541-F3BBDFC529B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CFC6C-7738-213B-8AF4-CBA645375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BB363-F3BC-EA3A-F49A-D1E02D147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9A49-A563-4D6B-AC03-2109BD7F5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4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10" Type="http://schemas.openxmlformats.org/officeDocument/2006/relationships/image" Target="../media/image6.emf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eg"/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emf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Relationship Id="rId9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microsoft.com/office/2007/relationships/hdphoto" Target="../media/hdphoto4.wdp"/><Relationship Id="rId7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2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空气, 男人, 雪, 滑雪&#10;&#10;描述已自动生成">
            <a:extLst>
              <a:ext uri="{FF2B5EF4-FFF2-40B4-BE49-F238E27FC236}">
                <a16:creationId xmlns:a16="http://schemas.microsoft.com/office/drawing/2014/main" id="{2657D5B2-1CB3-59A7-C0C2-49BEF5F2B2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800" r="31100" b="3800"/>
          <a:stretch/>
        </p:blipFill>
        <p:spPr>
          <a:xfrm>
            <a:off x="8371900" y="174702"/>
            <a:ext cx="3024646" cy="33271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6CC0D3-201C-472B-7049-D0A24E961D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46" t="10276" r="11502" b="11840"/>
          <a:stretch/>
        </p:blipFill>
        <p:spPr>
          <a:xfrm>
            <a:off x="8336216" y="3676914"/>
            <a:ext cx="3185224" cy="30428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F89AFA-01A8-8A99-7DEF-27A54D264D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32" t="8928" r="25830" b="7644"/>
          <a:stretch/>
        </p:blipFill>
        <p:spPr>
          <a:xfrm>
            <a:off x="6192236" y="3676914"/>
            <a:ext cx="1371809" cy="3042811"/>
          </a:xfrm>
          <a:prstGeom prst="rect">
            <a:avLst/>
          </a:prstGeom>
        </p:spPr>
      </p:pic>
      <p:pic>
        <p:nvPicPr>
          <p:cNvPr id="9" name="图片 8" descr="图片包含 游戏机, 桌子&#10;&#10;描述已自动生成">
            <a:extLst>
              <a:ext uri="{FF2B5EF4-FFF2-40B4-BE49-F238E27FC236}">
                <a16:creationId xmlns:a16="http://schemas.microsoft.com/office/drawing/2014/main" id="{7AB825E9-7662-9533-B12C-B7970093D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71" y="4213857"/>
            <a:ext cx="2723291" cy="2246013"/>
          </a:xfrm>
          <a:prstGeom prst="rect">
            <a:avLst/>
          </a:prstGeom>
        </p:spPr>
      </p:pic>
      <p:pic>
        <p:nvPicPr>
          <p:cNvPr id="10" name="Picture 11" descr="A picture containing sky&#10;&#10;Description automatically generated">
            <a:extLst>
              <a:ext uri="{FF2B5EF4-FFF2-40B4-BE49-F238E27FC236}">
                <a16:creationId xmlns:a16="http://schemas.microsoft.com/office/drawing/2014/main" id="{16016166-F9C5-D26D-0AF1-30EF574306B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63" b="7553"/>
          <a:stretch/>
        </p:blipFill>
        <p:spPr>
          <a:xfrm>
            <a:off x="2675034" y="764793"/>
            <a:ext cx="3632040" cy="25048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F5F313-32DF-8FD8-DA2B-0739A348D0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418" y="80922"/>
            <a:ext cx="2273580" cy="35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4A5970B2-555C-9E54-03AC-BF043078E33B}"/>
              </a:ext>
            </a:extLst>
          </p:cNvPr>
          <p:cNvGrpSpPr/>
          <p:nvPr/>
        </p:nvGrpSpPr>
        <p:grpSpPr>
          <a:xfrm>
            <a:off x="218939" y="123227"/>
            <a:ext cx="11563958" cy="6346207"/>
            <a:chOff x="218939" y="123227"/>
            <a:chExt cx="11563958" cy="6346207"/>
          </a:xfrm>
        </p:grpSpPr>
        <p:pic>
          <p:nvPicPr>
            <p:cNvPr id="4" name="图片 16">
              <a:extLst>
                <a:ext uri="{FF2B5EF4-FFF2-40B4-BE49-F238E27FC236}">
                  <a16:creationId xmlns:a16="http://schemas.microsoft.com/office/drawing/2014/main" id="{60E27152-5CB2-E714-D041-A1DA82719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1"/>
            <a:stretch/>
          </p:blipFill>
          <p:spPr bwMode="auto">
            <a:xfrm>
              <a:off x="236406" y="123231"/>
              <a:ext cx="3358748" cy="279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B59804-D93C-FE23-6760-8116F6600A5B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2" r="22034"/>
            <a:stretch/>
          </p:blipFill>
          <p:spPr>
            <a:xfrm>
              <a:off x="2492566" y="123230"/>
              <a:ext cx="2205175" cy="2791071"/>
            </a:xfrm>
            <a:prstGeom prst="rect">
              <a:avLst/>
            </a:prstGeom>
          </p:spPr>
        </p:pic>
        <p:pic>
          <p:nvPicPr>
            <p:cNvPr id="6" name="图片 5" descr="C:\Users\DannyJay\Desktop\图片3.png">
              <a:extLst>
                <a:ext uri="{FF2B5EF4-FFF2-40B4-BE49-F238E27FC236}">
                  <a16:creationId xmlns:a16="http://schemas.microsoft.com/office/drawing/2014/main" id="{B0560B3A-AAFB-066C-DBA2-DBCD2DDD6A3F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65"/>
            <a:stretch/>
          </p:blipFill>
          <p:spPr bwMode="auto">
            <a:xfrm>
              <a:off x="637004" y="3372128"/>
              <a:ext cx="1855562" cy="3091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1984DD8-006B-3FC0-23A0-D7DCE0BA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53" y="3257356"/>
              <a:ext cx="1456077" cy="1452919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1DE104A-BBC7-9554-8E1B-91DC4D31EABF}"/>
                </a:ext>
              </a:extLst>
            </p:cNvPr>
            <p:cNvGrpSpPr/>
            <p:nvPr/>
          </p:nvGrpSpPr>
          <p:grpSpPr>
            <a:xfrm>
              <a:off x="2996753" y="4870853"/>
              <a:ext cx="1347475" cy="1545045"/>
              <a:chOff x="5308482" y="1136997"/>
              <a:chExt cx="4172068" cy="4783787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4FEE45E-E765-FAA9-2E22-A6E18C0AC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8482" y="1136997"/>
                <a:ext cx="1962329" cy="4783787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5501313C-E167-9DDE-64DA-A379023CD2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26"/>
              <a:stretch/>
            </p:blipFill>
            <p:spPr>
              <a:xfrm>
                <a:off x="7599211" y="3566022"/>
                <a:ext cx="1881339" cy="2354762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321BBFEF-A29C-1B27-04D8-4C8A8C3DF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2860" y="1171895"/>
                <a:ext cx="1887690" cy="2281381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15251A7-CFA3-DE98-8F9A-D0F6E3FE78D8}"/>
                </a:ext>
              </a:extLst>
            </p:cNvPr>
            <p:cNvSpPr txBox="1"/>
            <p:nvPr/>
          </p:nvSpPr>
          <p:spPr>
            <a:xfrm rot="10800000" flipH="1" flipV="1">
              <a:off x="236406" y="123231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2831568-D238-5984-65F6-10B933B930ED}"/>
                </a:ext>
              </a:extLst>
            </p:cNvPr>
            <p:cNvSpPr txBox="1"/>
            <p:nvPr/>
          </p:nvSpPr>
          <p:spPr>
            <a:xfrm rot="10800000" flipH="1" flipV="1">
              <a:off x="236406" y="3202851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42718F2-AF29-8735-DBAA-BE2C0EA877F9}"/>
                </a:ext>
              </a:extLst>
            </p:cNvPr>
            <p:cNvGrpSpPr/>
            <p:nvPr/>
          </p:nvGrpSpPr>
          <p:grpSpPr>
            <a:xfrm>
              <a:off x="4839879" y="123230"/>
              <a:ext cx="3082280" cy="1911530"/>
              <a:chOff x="5151430" y="133176"/>
              <a:chExt cx="5680774" cy="3238952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C2BE88E-D9D0-5A2E-6153-69B9A55C4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1430" y="133469"/>
                <a:ext cx="1638232" cy="3238366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AEC1DCC-284A-D2AB-CD76-BF23C365B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725" y="133176"/>
                <a:ext cx="3791479" cy="3238952"/>
              </a:xfrm>
              <a:prstGeom prst="rect">
                <a:avLst/>
              </a:prstGeom>
            </p:spPr>
          </p:pic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8F18B12-B459-8047-F04F-1911E203D637}"/>
                </a:ext>
              </a:extLst>
            </p:cNvPr>
            <p:cNvGrpSpPr/>
            <p:nvPr/>
          </p:nvGrpSpPr>
          <p:grpSpPr>
            <a:xfrm>
              <a:off x="8017226" y="156892"/>
              <a:ext cx="3749541" cy="1939445"/>
              <a:chOff x="1123950" y="536379"/>
              <a:chExt cx="10226698" cy="5289746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3D4532A-2971-A3D2-975B-B5CB3685D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950" y="1849438"/>
                <a:ext cx="5599113" cy="3976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06DB1944-FD11-763B-9862-DB3B8035182D}"/>
                  </a:ext>
                </a:extLst>
              </p:cNvPr>
              <p:cNvSpPr/>
              <p:nvPr/>
            </p:nvSpPr>
            <p:spPr>
              <a:xfrm>
                <a:off x="3600450" y="2054225"/>
                <a:ext cx="542925" cy="62865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D2B5B6A-6DAF-CBB6-D157-D553BCC28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1454" y="701334"/>
                <a:ext cx="1573012" cy="2084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03F01FEE-0B28-EC38-F383-0EF395D02AC4}"/>
                  </a:ext>
                </a:extLst>
              </p:cNvPr>
              <p:cNvCxnSpPr>
                <a:stCxn id="18" idx="0"/>
              </p:cNvCxnSpPr>
              <p:nvPr/>
            </p:nvCxnSpPr>
            <p:spPr>
              <a:xfrm flipV="1">
                <a:off x="3871913" y="768350"/>
                <a:ext cx="2195512" cy="12858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E04BACC6-F7F6-B2AC-6CD9-755A335BBC93}"/>
                  </a:ext>
                </a:extLst>
              </p:cNvPr>
              <p:cNvCxnSpPr>
                <a:stCxn id="18" idx="4"/>
              </p:cNvCxnSpPr>
              <p:nvPr/>
            </p:nvCxnSpPr>
            <p:spPr>
              <a:xfrm flipV="1">
                <a:off x="3871913" y="2159000"/>
                <a:ext cx="2243137" cy="52387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B30865E1-D838-ADA2-F6A2-F9A4E27DA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8239" y="536379"/>
                <a:ext cx="1686601" cy="2956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图片 23">
                <a:extLst>
                  <a:ext uri="{FF2B5EF4-FFF2-40B4-BE49-F238E27FC236}">
                    <a16:creationId xmlns:a16="http://schemas.microsoft.com/office/drawing/2014/main" id="{C6879963-3DBD-DEE9-4930-0B666C36F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43" t="32169" r="9929" b="31006"/>
              <a:stretch>
                <a:fillRect/>
              </a:stretch>
            </p:blipFill>
            <p:spPr bwMode="auto">
              <a:xfrm>
                <a:off x="7967739" y="3837781"/>
                <a:ext cx="3382909" cy="1988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EE5FEE3A-1778-502D-875A-C1F7A76B05E7}"/>
                  </a:ext>
                </a:extLst>
              </p:cNvPr>
              <p:cNvCxnSpPr/>
              <p:nvPr/>
            </p:nvCxnSpPr>
            <p:spPr>
              <a:xfrm>
                <a:off x="7418742" y="1411287"/>
                <a:ext cx="1032800" cy="23733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6F73FAD2-003D-88FE-3E11-E078AE1A60BB}"/>
                  </a:ext>
                </a:extLst>
              </p:cNvPr>
              <p:cNvCxnSpPr/>
              <p:nvPr/>
            </p:nvCxnSpPr>
            <p:spPr>
              <a:xfrm>
                <a:off x="7074101" y="1838054"/>
                <a:ext cx="1236461" cy="199972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7F3D505-6901-2966-15A9-29A0B247DE71}"/>
                </a:ext>
              </a:extLst>
            </p:cNvPr>
            <p:cNvSpPr/>
            <p:nvPr/>
          </p:nvSpPr>
          <p:spPr>
            <a:xfrm>
              <a:off x="218939" y="123227"/>
              <a:ext cx="4492234" cy="279107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1A8364C-8697-21E6-A8CA-C09279C76B7C}"/>
                </a:ext>
              </a:extLst>
            </p:cNvPr>
            <p:cNvSpPr/>
            <p:nvPr/>
          </p:nvSpPr>
          <p:spPr>
            <a:xfrm>
              <a:off x="246449" y="3202848"/>
              <a:ext cx="4492234" cy="326039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02AB180-5254-2C63-F6D7-E778E756CF96}"/>
                </a:ext>
              </a:extLst>
            </p:cNvPr>
            <p:cNvSpPr/>
            <p:nvPr/>
          </p:nvSpPr>
          <p:spPr>
            <a:xfrm>
              <a:off x="4797271" y="123227"/>
              <a:ext cx="6969496" cy="19731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D3ECE01-BB03-879F-F157-70F736250F0C}"/>
                </a:ext>
              </a:extLst>
            </p:cNvPr>
            <p:cNvSpPr txBox="1"/>
            <p:nvPr/>
          </p:nvSpPr>
          <p:spPr>
            <a:xfrm rot="10800000" flipH="1" flipV="1">
              <a:off x="4797271" y="127900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Sensor Integration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077B785-3CA4-E1D8-B42F-BE23D9B27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2" t="5853" r="11122" b="29161"/>
            <a:stretch/>
          </p:blipFill>
          <p:spPr>
            <a:xfrm>
              <a:off x="4813401" y="2423804"/>
              <a:ext cx="6953365" cy="4045630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C0C23FD-DA2D-A678-365F-244D27295746}"/>
                </a:ext>
              </a:extLst>
            </p:cNvPr>
            <p:cNvSpPr txBox="1"/>
            <p:nvPr/>
          </p:nvSpPr>
          <p:spPr>
            <a:xfrm rot="10800000" flipH="1" flipV="1">
              <a:off x="4813401" y="2417608"/>
              <a:ext cx="225616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Prototype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491CAC6-9BA9-B340-D94B-71BE484A5157}"/>
                </a:ext>
              </a:extLst>
            </p:cNvPr>
            <p:cNvSpPr/>
            <p:nvPr/>
          </p:nvSpPr>
          <p:spPr>
            <a:xfrm>
              <a:off x="4813401" y="2423796"/>
              <a:ext cx="6969496" cy="40394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19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 descr="E:\Users\Danny Jay\Desktop\图片6.png">
            <a:extLst>
              <a:ext uri="{FF2B5EF4-FFF2-40B4-BE49-F238E27FC236}">
                <a16:creationId xmlns:a16="http://schemas.microsoft.com/office/drawing/2014/main" id="{A6A9C7CC-13C8-E235-D36F-A6B24FB45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11" y="252724"/>
            <a:ext cx="7227622" cy="448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35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D80DEE6-85E9-CD98-C97A-C2044550ECE6}"/>
              </a:ext>
            </a:extLst>
          </p:cNvPr>
          <p:cNvGrpSpPr/>
          <p:nvPr/>
        </p:nvGrpSpPr>
        <p:grpSpPr>
          <a:xfrm>
            <a:off x="370739" y="352378"/>
            <a:ext cx="9986514" cy="2966020"/>
            <a:chOff x="370739" y="352378"/>
            <a:chExt cx="9986514" cy="2966020"/>
          </a:xfrm>
        </p:grpSpPr>
        <p:pic>
          <p:nvPicPr>
            <p:cNvPr id="4" name="图片 2" descr="E:\Users\Danny Jay\Desktop\图片6.png">
              <a:extLst>
                <a:ext uri="{FF2B5EF4-FFF2-40B4-BE49-F238E27FC236}">
                  <a16:creationId xmlns:a16="http://schemas.microsoft.com/office/drawing/2014/main" id="{A6A9C7CC-13C8-E235-D36F-A6B24FB45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42" y="405340"/>
              <a:ext cx="4696218" cy="2913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图片 1" descr="E:\Users\Danny Jay\Desktop\图片4.png">
              <a:extLst>
                <a:ext uri="{FF2B5EF4-FFF2-40B4-BE49-F238E27FC236}">
                  <a16:creationId xmlns:a16="http://schemas.microsoft.com/office/drawing/2014/main" id="{8B1742AB-17CC-EF11-BEF0-A91354BBCC4D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07" r="19808"/>
            <a:stretch/>
          </p:blipFill>
          <p:spPr bwMode="auto">
            <a:xfrm>
              <a:off x="5154016" y="1909089"/>
              <a:ext cx="2618461" cy="1409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41C083E-C7CB-B0C8-EC02-DF43DFD9ECA9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" r="11765" b="3007"/>
            <a:stretch/>
          </p:blipFill>
          <p:spPr>
            <a:xfrm>
              <a:off x="7859532" y="380258"/>
              <a:ext cx="2497721" cy="1409309"/>
            </a:xfrm>
            <a:prstGeom prst="rect">
              <a:avLst/>
            </a:prstGeom>
          </p:spPr>
        </p:pic>
        <p:pic>
          <p:nvPicPr>
            <p:cNvPr id="5" name="图片 4" descr="E:\Users\Danny Jay\Desktop\图片5.png">
              <a:extLst>
                <a:ext uri="{FF2B5EF4-FFF2-40B4-BE49-F238E27FC236}">
                  <a16:creationId xmlns:a16="http://schemas.microsoft.com/office/drawing/2014/main" id="{90CC7766-7437-AD84-2453-BB105B1851A4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6" t="39444" r="7915"/>
            <a:stretch/>
          </p:blipFill>
          <p:spPr bwMode="auto">
            <a:xfrm>
              <a:off x="7859533" y="1873405"/>
              <a:ext cx="2497720" cy="144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 descr="E:\Users\Danny Jay\Desktop\图片3.png">
              <a:extLst>
                <a:ext uri="{FF2B5EF4-FFF2-40B4-BE49-F238E27FC236}">
                  <a16:creationId xmlns:a16="http://schemas.microsoft.com/office/drawing/2014/main" id="{D4C39612-1D21-59AC-2631-8B813309C8A4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90" r="16130" b="36204"/>
            <a:stretch/>
          </p:blipFill>
          <p:spPr bwMode="auto">
            <a:xfrm>
              <a:off x="5154016" y="352378"/>
              <a:ext cx="2618461" cy="14808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CE23D24-842D-07FA-B964-2308517CE98F}"/>
                </a:ext>
              </a:extLst>
            </p:cNvPr>
            <p:cNvSpPr/>
            <p:nvPr/>
          </p:nvSpPr>
          <p:spPr>
            <a:xfrm>
              <a:off x="370741" y="405340"/>
              <a:ext cx="4696217" cy="29130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0B9137A-D975-8143-456C-865C4DE7E8BC}"/>
                </a:ext>
              </a:extLst>
            </p:cNvPr>
            <p:cNvSpPr txBox="1"/>
            <p:nvPr/>
          </p:nvSpPr>
          <p:spPr>
            <a:xfrm rot="10800000" flipH="1" flipV="1">
              <a:off x="370739" y="405340"/>
              <a:ext cx="18728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3F0A711-CB83-EF5B-9E0B-ACF5EFABD9CE}"/>
                </a:ext>
              </a:extLst>
            </p:cNvPr>
            <p:cNvSpPr/>
            <p:nvPr/>
          </p:nvSpPr>
          <p:spPr>
            <a:xfrm>
              <a:off x="5154013" y="392799"/>
              <a:ext cx="5203240" cy="29130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C5F429E-A5A8-4F37-2A93-06AAA6F587A5}"/>
                </a:ext>
              </a:extLst>
            </p:cNvPr>
            <p:cNvSpPr txBox="1"/>
            <p:nvPr/>
          </p:nvSpPr>
          <p:spPr>
            <a:xfrm rot="10800000" flipH="1" flipV="1">
              <a:off x="5154012" y="380258"/>
              <a:ext cx="21388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9623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87218947-4EEE-7362-FE59-BD6D9489AC02}"/>
              </a:ext>
            </a:extLst>
          </p:cNvPr>
          <p:cNvGrpSpPr/>
          <p:nvPr/>
        </p:nvGrpSpPr>
        <p:grpSpPr>
          <a:xfrm>
            <a:off x="369660" y="494699"/>
            <a:ext cx="10999201" cy="6050163"/>
            <a:chOff x="369660" y="494699"/>
            <a:chExt cx="10999201" cy="605016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4A5FF5-6E3B-5F1E-A080-6A0D4204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1752" y="2720927"/>
              <a:ext cx="3892658" cy="370189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433A7EE-D810-3DD2-9FD4-BFFD818EEB39}"/>
                </a:ext>
              </a:extLst>
            </p:cNvPr>
            <p:cNvSpPr/>
            <p:nvPr/>
          </p:nvSpPr>
          <p:spPr>
            <a:xfrm>
              <a:off x="3296300" y="2667403"/>
              <a:ext cx="4389120" cy="384940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2FA39C9-0BFE-8F06-8D2E-7C2AC7889C6A}"/>
                </a:ext>
              </a:extLst>
            </p:cNvPr>
            <p:cNvSpPr txBox="1"/>
            <p:nvPr/>
          </p:nvSpPr>
          <p:spPr>
            <a:xfrm>
              <a:off x="3296300" y="6164870"/>
              <a:ext cx="4389120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Overview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076A285-6972-55B5-F1A6-8B6D9B5DE1BF}"/>
                </a:ext>
              </a:extLst>
            </p:cNvPr>
            <p:cNvSpPr/>
            <p:nvPr/>
          </p:nvSpPr>
          <p:spPr>
            <a:xfrm>
              <a:off x="5563737" y="3992541"/>
              <a:ext cx="1141863" cy="111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59CA918-BD52-6067-D55D-C755B774D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6432" y="2546350"/>
              <a:ext cx="1261799" cy="17847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F5016B2-D710-5844-F757-150295B91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031" y="1242102"/>
              <a:ext cx="1559300" cy="186927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0365FE3-3833-6A63-5D65-FFA0C0ED7E87}"/>
                </a:ext>
              </a:extLst>
            </p:cNvPr>
            <p:cNvSpPr txBox="1"/>
            <p:nvPr/>
          </p:nvSpPr>
          <p:spPr>
            <a:xfrm>
              <a:off x="8057804" y="3154950"/>
              <a:ext cx="331105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Master Arm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9E701A3-D103-C919-47E7-1D4B6960B7E8}"/>
                </a:ext>
              </a:extLst>
            </p:cNvPr>
            <p:cNvSpPr txBox="1"/>
            <p:nvPr/>
          </p:nvSpPr>
          <p:spPr>
            <a:xfrm>
              <a:off x="9809559" y="2014330"/>
              <a:ext cx="15593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Connect with the framing structure for easy mounting.</a:t>
              </a:r>
              <a:endParaRPr lang="zh-CN" altLang="en-US" sz="1600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B8B06CE-357A-6C69-F149-29C67CB43E83}"/>
                </a:ext>
              </a:extLst>
            </p:cNvPr>
            <p:cNvSpPr/>
            <p:nvPr/>
          </p:nvSpPr>
          <p:spPr>
            <a:xfrm>
              <a:off x="8057803" y="494699"/>
              <a:ext cx="3311057" cy="299880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12DF8F9-F5C3-2C46-8C9A-F382BB689BFF}"/>
                </a:ext>
              </a:extLst>
            </p:cNvPr>
            <p:cNvSpPr/>
            <p:nvPr/>
          </p:nvSpPr>
          <p:spPr>
            <a:xfrm>
              <a:off x="6862869" y="5511514"/>
              <a:ext cx="388002" cy="5100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0CE991C-004E-ED87-6DB9-1416068A5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0871" y="4810939"/>
              <a:ext cx="767360" cy="8589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26BBF1B-18CA-963F-0514-7B5FE3AA381C}"/>
                </a:ext>
              </a:extLst>
            </p:cNvPr>
            <p:cNvSpPr/>
            <p:nvPr/>
          </p:nvSpPr>
          <p:spPr>
            <a:xfrm>
              <a:off x="8057803" y="3611393"/>
              <a:ext cx="3311057" cy="29334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119FCF3-EE9C-0524-8657-776D54AAA8BC}"/>
                </a:ext>
              </a:extLst>
            </p:cNvPr>
            <p:cNvSpPr txBox="1"/>
            <p:nvPr/>
          </p:nvSpPr>
          <p:spPr>
            <a:xfrm>
              <a:off x="9483819" y="3945987"/>
              <a:ext cx="18369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i="0" dirty="0">
                  <a:solidFill>
                    <a:srgbClr val="3C3C3C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医用万向推车轮子</a:t>
              </a:r>
              <a:endParaRPr lang="en-US" altLang="zh-CN" sz="1600" i="0" dirty="0">
                <a:solidFill>
                  <a:srgbClr val="3C3C3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/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(first</a:t>
              </a:r>
              <a:r>
                <a:rPr lang="zh-CN" altLang="en-US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choice)</a:t>
              </a:r>
              <a:endParaRPr lang="zh-CN" altLang="en-US" sz="1600" i="0" dirty="0">
                <a:solidFill>
                  <a:srgbClr val="3C3C3C"/>
                </a:solidFill>
                <a:effectLst/>
                <a:ea typeface="宋体" panose="02010600030101010101" pitchFamily="2" charset="-122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F49FBF4-A296-3F47-EB86-0F41C716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6619" y="5020724"/>
              <a:ext cx="969086" cy="113711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90F7C05-E4F0-AC32-301A-C515E47153FF}"/>
                </a:ext>
              </a:extLst>
            </p:cNvPr>
            <p:cNvSpPr txBox="1"/>
            <p:nvPr/>
          </p:nvSpPr>
          <p:spPr>
            <a:xfrm>
              <a:off x="9454676" y="4892175"/>
              <a:ext cx="183692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i="0" dirty="0">
                  <a:solidFill>
                    <a:srgbClr val="3C3C3C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铝型材专用福马脚轮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(backup</a:t>
              </a:r>
              <a:r>
                <a:rPr lang="zh-CN" altLang="en-US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 </a:t>
              </a:r>
              <a:r>
                <a:rPr lang="en-US" altLang="zh-CN" sz="1600" dirty="0">
                  <a:solidFill>
                    <a:srgbClr val="3C3C3C"/>
                  </a:solidFill>
                  <a:ea typeface="宋体" panose="02010600030101010101" pitchFamily="2" charset="-122"/>
                </a:rPr>
                <a:t>choice, for undertaking larger forces and being more stable)</a:t>
              </a:r>
              <a:endParaRPr lang="zh-CN" altLang="en-US" sz="1600" i="0" dirty="0">
                <a:solidFill>
                  <a:srgbClr val="3C3C3C"/>
                </a:solidFill>
                <a:effectLst/>
                <a:ea typeface="宋体" panose="02010600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68F0485-C76C-32C0-DCD7-6B694D85B27C}"/>
                </a:ext>
              </a:extLst>
            </p:cNvPr>
            <p:cNvSpPr/>
            <p:nvPr/>
          </p:nvSpPr>
          <p:spPr>
            <a:xfrm>
              <a:off x="3807977" y="4274684"/>
              <a:ext cx="901872" cy="8370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213E22E-B367-5F41-981A-77C9B27BD37A}"/>
                </a:ext>
              </a:extLst>
            </p:cNvPr>
            <p:cNvSpPr txBox="1"/>
            <p:nvPr/>
          </p:nvSpPr>
          <p:spPr>
            <a:xfrm>
              <a:off x="8057803" y="6206308"/>
              <a:ext cx="3311057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Wheel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B110D54-673F-AFA1-E8BA-26235E343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1964" y="3743291"/>
              <a:ext cx="1231959" cy="1228962"/>
            </a:xfrm>
            <a:prstGeom prst="rect">
              <a:avLst/>
            </a:prstGeom>
          </p:spPr>
        </p:pic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5C12D12-0E8C-8604-F51D-B151D0A0F8EC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2987099" y="4693217"/>
              <a:ext cx="820878" cy="5301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820ED30-EB2B-19CA-95C8-B9C65A72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20"/>
            <a:stretch/>
          </p:blipFill>
          <p:spPr>
            <a:xfrm>
              <a:off x="414927" y="4581562"/>
              <a:ext cx="2456340" cy="16002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D70D5A-4CA7-30EC-CED5-124640364521}"/>
                </a:ext>
              </a:extLst>
            </p:cNvPr>
            <p:cNvSpPr txBox="1"/>
            <p:nvPr/>
          </p:nvSpPr>
          <p:spPr>
            <a:xfrm>
              <a:off x="370236" y="6187809"/>
              <a:ext cx="2573436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Keyboard Placer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D4071EA-92D7-6B07-40B8-EB9790455E92}"/>
                </a:ext>
              </a:extLst>
            </p:cNvPr>
            <p:cNvSpPr/>
            <p:nvPr/>
          </p:nvSpPr>
          <p:spPr>
            <a:xfrm>
              <a:off x="370236" y="4618206"/>
              <a:ext cx="2573435" cy="190815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950B669-6C9B-849B-51BA-85531C9C43C2}"/>
                </a:ext>
              </a:extLst>
            </p:cNvPr>
            <p:cNvSpPr/>
            <p:nvPr/>
          </p:nvSpPr>
          <p:spPr>
            <a:xfrm>
              <a:off x="3613150" y="2703529"/>
              <a:ext cx="1261799" cy="13477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B58070D-F732-E88F-DF22-F61E4D5A6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5946" y="2569656"/>
              <a:ext cx="1442014" cy="1442014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BC05D97-8FCA-2FC2-8BF7-599FC41F6649}"/>
                </a:ext>
              </a:extLst>
            </p:cNvPr>
            <p:cNvSpPr txBox="1"/>
            <p:nvPr/>
          </p:nvSpPr>
          <p:spPr>
            <a:xfrm>
              <a:off x="374091" y="4082621"/>
              <a:ext cx="2573436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Monitor Arm 2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2526FFC-1FC0-5240-05D2-12426454E69D}"/>
                </a:ext>
              </a:extLst>
            </p:cNvPr>
            <p:cNvSpPr/>
            <p:nvPr/>
          </p:nvSpPr>
          <p:spPr>
            <a:xfrm>
              <a:off x="370236" y="2569656"/>
              <a:ext cx="2573435" cy="18533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3BBA9133-E140-BBDF-DF02-0C33CC62D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671" y="3493504"/>
              <a:ext cx="669479" cy="497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4C2E299-64B3-BE12-B54E-7C0F4286ED85}"/>
                </a:ext>
              </a:extLst>
            </p:cNvPr>
            <p:cNvSpPr/>
            <p:nvPr/>
          </p:nvSpPr>
          <p:spPr>
            <a:xfrm>
              <a:off x="5122250" y="2720927"/>
              <a:ext cx="1261799" cy="1076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34C707C-BD5A-5C51-6B43-0DEF8B6E0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4206" y="544684"/>
              <a:ext cx="2426034" cy="1526269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D13EDBD-814D-66DE-72B5-B8C290FCA502}"/>
                </a:ext>
              </a:extLst>
            </p:cNvPr>
            <p:cNvSpPr txBox="1"/>
            <p:nvPr/>
          </p:nvSpPr>
          <p:spPr>
            <a:xfrm>
              <a:off x="4874950" y="2159191"/>
              <a:ext cx="2664549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Monitor Arm 1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8C10C1-4A4E-FFC7-2AD3-85F09422B48B}"/>
                </a:ext>
              </a:extLst>
            </p:cNvPr>
            <p:cNvSpPr/>
            <p:nvPr/>
          </p:nvSpPr>
          <p:spPr>
            <a:xfrm>
              <a:off x="4874949" y="494699"/>
              <a:ext cx="2664548" cy="1996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BE65D2E-BF79-CFCA-8072-D4731551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4303" y="642323"/>
              <a:ext cx="1120675" cy="1347772"/>
            </a:xfrm>
            <a:prstGeom prst="rect">
              <a:avLst/>
            </a:prstGeom>
          </p:spPr>
        </p:pic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CB3E5BDE-8829-4302-31CC-A2EF7DCA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341" y="2502774"/>
              <a:ext cx="403473" cy="2007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36" descr="建筑的桥&#10;&#10;中度可信度描述已自动生成">
              <a:extLst>
                <a:ext uri="{FF2B5EF4-FFF2-40B4-BE49-F238E27FC236}">
                  <a16:creationId xmlns:a16="http://schemas.microsoft.com/office/drawing/2014/main" id="{FAA02861-EC25-53DD-20C9-146E020E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0" y="543262"/>
              <a:ext cx="1836166" cy="1853313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57935EC-09C7-DE1A-36E4-A3DE6B23EA54}"/>
                </a:ext>
              </a:extLst>
            </p:cNvPr>
            <p:cNvSpPr/>
            <p:nvPr/>
          </p:nvSpPr>
          <p:spPr>
            <a:xfrm>
              <a:off x="369660" y="527216"/>
              <a:ext cx="3914152" cy="18533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BE12AC0-657C-B87A-3BC8-EF3C9AB1B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0927"/>
            <a:stretch/>
          </p:blipFill>
          <p:spPr>
            <a:xfrm>
              <a:off x="2369106" y="655123"/>
              <a:ext cx="1845276" cy="1584305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3B43B1E-72B0-A967-7947-75404ABE0BCD}"/>
                </a:ext>
              </a:extLst>
            </p:cNvPr>
            <p:cNvSpPr txBox="1"/>
            <p:nvPr/>
          </p:nvSpPr>
          <p:spPr>
            <a:xfrm>
              <a:off x="369660" y="2030789"/>
              <a:ext cx="3914152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Main Body for Transporting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90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6412B51-F8E3-C545-269E-749E5F0339ED}"/>
              </a:ext>
            </a:extLst>
          </p:cNvPr>
          <p:cNvGrpSpPr/>
          <p:nvPr/>
        </p:nvGrpSpPr>
        <p:grpSpPr>
          <a:xfrm>
            <a:off x="710565" y="490905"/>
            <a:ext cx="8407360" cy="4344264"/>
            <a:chOff x="710565" y="490905"/>
            <a:chExt cx="8407360" cy="434426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D58EA38-ED70-BFC0-F596-824BA9BD2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565" y="660182"/>
              <a:ext cx="4390129" cy="4174987"/>
            </a:xfrm>
            <a:prstGeom prst="rect">
              <a:avLst/>
            </a:prstGeom>
          </p:spPr>
        </p:pic>
        <p:pic>
          <p:nvPicPr>
            <p:cNvPr id="6" name="图片 5" descr="图片包含 室内, 桌子, 椅子, 电脑&#10;&#10;描述已自动生成">
              <a:extLst>
                <a:ext uri="{FF2B5EF4-FFF2-40B4-BE49-F238E27FC236}">
                  <a16:creationId xmlns:a16="http://schemas.microsoft.com/office/drawing/2014/main" id="{0E4B7F1C-720D-1517-484E-DA363CBAA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90" b="6364"/>
            <a:stretch/>
          </p:blipFill>
          <p:spPr>
            <a:xfrm>
              <a:off x="5442260" y="495144"/>
              <a:ext cx="3675665" cy="429542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BED26E-D4F2-181F-370B-0A2F6630DBE1}"/>
                </a:ext>
              </a:extLst>
            </p:cNvPr>
            <p:cNvSpPr txBox="1"/>
            <p:nvPr/>
          </p:nvSpPr>
          <p:spPr>
            <a:xfrm>
              <a:off x="710565" y="495144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CAE21C3-62BF-4109-B0BB-45091E627CA5}"/>
                </a:ext>
              </a:extLst>
            </p:cNvPr>
            <p:cNvSpPr txBox="1"/>
            <p:nvPr/>
          </p:nvSpPr>
          <p:spPr>
            <a:xfrm>
              <a:off x="5442260" y="490905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FF0000"/>
                  </a:solidFill>
                </a:rPr>
                <a:t>Prototype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93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75B417-2E71-83C7-CF78-C83B01D7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14" y="0"/>
            <a:ext cx="791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57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2219EDC9-F297-7EEF-7AC1-4011096C44FC}"/>
              </a:ext>
            </a:extLst>
          </p:cNvPr>
          <p:cNvSpPr txBox="1"/>
          <p:nvPr/>
        </p:nvSpPr>
        <p:spPr>
          <a:xfrm>
            <a:off x="11180251" y="1459505"/>
            <a:ext cx="23865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Tail Usages: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Balance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Adjust the walking directions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Telescopic tail can help multiple adjustment</a:t>
            </a:r>
          </a:p>
          <a:p>
            <a:pPr marL="342900" indent="-342900">
              <a:buAutoNum type="arabicPeriod"/>
            </a:pPr>
            <a:endParaRPr lang="en-US" altLang="zh-CN" sz="1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B94AC5-DE42-663A-0707-5377EA82E9CB}"/>
              </a:ext>
            </a:extLst>
          </p:cNvPr>
          <p:cNvSpPr txBox="1"/>
          <p:nvPr/>
        </p:nvSpPr>
        <p:spPr>
          <a:xfrm>
            <a:off x="9693924" y="3621161"/>
            <a:ext cx="30943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Target Motions: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Pipe or even Rope walking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Plain ground walking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Waling between 2 pipes ,walking over a hole, walking inner the pipes.</a:t>
            </a:r>
          </a:p>
          <a:p>
            <a:pPr marL="342900" indent="-342900">
              <a:buAutoNum type="arabicPeriod"/>
            </a:pPr>
            <a:endParaRPr lang="en-US" altLang="zh-CN" sz="18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BB0FBC2-4C5B-43BF-326F-ED89AFD6559E}"/>
              </a:ext>
            </a:extLst>
          </p:cNvPr>
          <p:cNvGrpSpPr/>
          <p:nvPr/>
        </p:nvGrpSpPr>
        <p:grpSpPr>
          <a:xfrm>
            <a:off x="309121" y="325394"/>
            <a:ext cx="8852700" cy="4630678"/>
            <a:chOff x="309121" y="325394"/>
            <a:chExt cx="8852700" cy="463067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C02F439-31B1-A429-6EA5-01B410DD3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821" y="325394"/>
              <a:ext cx="2925940" cy="253405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6CDAC1D-2E9C-1B16-B290-DA0FA6F566E6}"/>
                </a:ext>
              </a:extLst>
            </p:cNvPr>
            <p:cNvSpPr txBox="1"/>
            <p:nvPr/>
          </p:nvSpPr>
          <p:spPr>
            <a:xfrm>
              <a:off x="309121" y="342890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9" name="图片 8" descr="松鼠在桌子上&#10;&#10;描述已自动生成">
              <a:extLst>
                <a:ext uri="{FF2B5EF4-FFF2-40B4-BE49-F238E27FC236}">
                  <a16:creationId xmlns:a16="http://schemas.microsoft.com/office/drawing/2014/main" id="{B7E8A9FE-72C0-4FAB-9374-1EAF39B9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21" y="2873341"/>
              <a:ext cx="3052492" cy="203499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B482A10-D695-8ABF-83D1-F4C3DD3ED0B8}"/>
                </a:ext>
              </a:extLst>
            </p:cNvPr>
            <p:cNvSpPr txBox="1"/>
            <p:nvPr/>
          </p:nvSpPr>
          <p:spPr>
            <a:xfrm>
              <a:off x="309121" y="2876945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Background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4DB9015-FDF3-8A37-5075-0C7B20334C5F}"/>
                </a:ext>
              </a:extLst>
            </p:cNvPr>
            <p:cNvGrpSpPr/>
            <p:nvPr/>
          </p:nvGrpSpPr>
          <p:grpSpPr>
            <a:xfrm>
              <a:off x="3566389" y="512167"/>
              <a:ext cx="5595432" cy="4443905"/>
              <a:chOff x="240139" y="1380970"/>
              <a:chExt cx="6151011" cy="4885148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29E6AA0-5266-3426-BFC9-4D355B6E8704}"/>
                  </a:ext>
                </a:extLst>
              </p:cNvPr>
              <p:cNvGrpSpPr/>
              <p:nvPr/>
            </p:nvGrpSpPr>
            <p:grpSpPr>
              <a:xfrm>
                <a:off x="240139" y="1380970"/>
                <a:ext cx="6151011" cy="4751409"/>
                <a:chOff x="196085" y="669733"/>
                <a:chExt cx="7971427" cy="5986055"/>
              </a:xfrm>
            </p:grpSpPr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66C22221-7D68-A5BE-C091-DB4C3D2FD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6499" y="723679"/>
                  <a:ext cx="3872209" cy="2597298"/>
                </a:xfrm>
                <a:prstGeom prst="rect">
                  <a:avLst/>
                </a:prstGeom>
              </p:spPr>
            </p:pic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A4409504-D23C-5C11-4E57-88F6D7B4DD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86238" y="669733"/>
                  <a:ext cx="4281274" cy="2706408"/>
                </a:xfrm>
                <a:prstGeom prst="rect">
                  <a:avLst/>
                </a:prstGeom>
              </p:spPr>
            </p:pic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1F30F00D-F2CC-0A74-6BFC-C052FCBAD5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6085" y="3539198"/>
                  <a:ext cx="3690153" cy="3116590"/>
                </a:xfrm>
                <a:prstGeom prst="rect">
                  <a:avLst/>
                </a:prstGeom>
              </p:spPr>
            </p:pic>
          </p:grp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9EE176E4-016D-8BCA-1705-F8B3AB36E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8656" y="3752514"/>
                <a:ext cx="3212494" cy="2513604"/>
              </a:xfrm>
              <a:prstGeom prst="rect">
                <a:avLst/>
              </a:prstGeom>
            </p:spPr>
          </p:pic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6CC2B1B-AF6E-F306-F13A-8E3A0BB3E0E2}"/>
                </a:ext>
              </a:extLst>
            </p:cNvPr>
            <p:cNvSpPr txBox="1"/>
            <p:nvPr/>
          </p:nvSpPr>
          <p:spPr>
            <a:xfrm>
              <a:off x="3569737" y="347950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30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18FD0CFD-0347-952D-7220-4FB1454963E2}"/>
              </a:ext>
            </a:extLst>
          </p:cNvPr>
          <p:cNvGrpSpPr/>
          <p:nvPr/>
        </p:nvGrpSpPr>
        <p:grpSpPr>
          <a:xfrm>
            <a:off x="1098827" y="537542"/>
            <a:ext cx="2317663" cy="3238339"/>
            <a:chOff x="1588462" y="710414"/>
            <a:chExt cx="4832057" cy="625904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EB7DC7E-4602-9248-C8C1-D1FA78BB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1588462" y="2758550"/>
              <a:ext cx="2376733" cy="28261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E88FEBC-C70A-DD99-560A-E1AC1885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097589">
              <a:off x="3311861" y="799470"/>
              <a:ext cx="2096122" cy="1918010"/>
            </a:xfrm>
            <a:prstGeom prst="rect">
              <a:avLst/>
            </a:prstGeom>
          </p:spPr>
        </p:pic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BFCDF4EC-6E33-B94E-F998-5E49E29EA1F9}"/>
                </a:ext>
              </a:extLst>
            </p:cNvPr>
            <p:cNvSpPr/>
            <p:nvPr/>
          </p:nvSpPr>
          <p:spPr>
            <a:xfrm>
              <a:off x="2897873" y="1628633"/>
              <a:ext cx="3522646" cy="5340824"/>
            </a:xfrm>
            <a:prstGeom prst="arc">
              <a:avLst>
                <a:gd name="adj1" fmla="val 10743496"/>
                <a:gd name="adj2" fmla="val 15800813"/>
              </a:avLst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8AC576A-57C2-3E5A-E5BE-C279D607C771}"/>
              </a:ext>
            </a:extLst>
          </p:cNvPr>
          <p:cNvGrpSpPr/>
          <p:nvPr/>
        </p:nvGrpSpPr>
        <p:grpSpPr>
          <a:xfrm>
            <a:off x="4993562" y="596420"/>
            <a:ext cx="5316934" cy="4715301"/>
            <a:chOff x="5525824" y="751094"/>
            <a:chExt cx="5316934" cy="4715301"/>
          </a:xfrm>
        </p:grpSpPr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AC26FCAB-EB50-D21E-9DFE-BDA331564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6831"/>
            <a:stretch/>
          </p:blipFill>
          <p:spPr>
            <a:xfrm>
              <a:off x="6261117" y="751094"/>
              <a:ext cx="4031181" cy="4715301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61ECF60-FC27-5A51-8B11-91749195BAAF}"/>
                </a:ext>
              </a:extLst>
            </p:cNvPr>
            <p:cNvSpPr txBox="1"/>
            <p:nvPr/>
          </p:nvSpPr>
          <p:spPr>
            <a:xfrm>
              <a:off x="5525824" y="2906973"/>
              <a:ext cx="413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1308EF-3A0D-843B-DA75-98CD2EEB512E}"/>
                </a:ext>
              </a:extLst>
            </p:cNvPr>
            <p:cNvSpPr txBox="1"/>
            <p:nvPr/>
          </p:nvSpPr>
          <p:spPr>
            <a:xfrm>
              <a:off x="10057530" y="2906973"/>
              <a:ext cx="413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F610AAF-76EB-9290-161D-F31261CD1948}"/>
                </a:ext>
              </a:extLst>
            </p:cNvPr>
            <p:cNvSpPr/>
            <p:nvPr/>
          </p:nvSpPr>
          <p:spPr>
            <a:xfrm>
              <a:off x="5525824" y="1089638"/>
              <a:ext cx="709684" cy="417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63C73B7-7A72-0906-DB94-0C9FBD6ED79F}"/>
                </a:ext>
              </a:extLst>
            </p:cNvPr>
            <p:cNvSpPr/>
            <p:nvPr/>
          </p:nvSpPr>
          <p:spPr>
            <a:xfrm>
              <a:off x="10133074" y="1022911"/>
              <a:ext cx="709684" cy="4171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539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BBA63F3-1A9C-E9CB-42B6-6FC689A8B82A}"/>
              </a:ext>
            </a:extLst>
          </p:cNvPr>
          <p:cNvGrpSpPr/>
          <p:nvPr/>
        </p:nvGrpSpPr>
        <p:grpSpPr>
          <a:xfrm>
            <a:off x="298102" y="351428"/>
            <a:ext cx="12779479" cy="5886080"/>
            <a:chOff x="298102" y="351428"/>
            <a:chExt cx="12779479" cy="588608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F10E63-EFD1-EA75-5233-9E27451F820A}"/>
                </a:ext>
              </a:extLst>
            </p:cNvPr>
            <p:cNvGrpSpPr/>
            <p:nvPr/>
          </p:nvGrpSpPr>
          <p:grpSpPr>
            <a:xfrm>
              <a:off x="515211" y="419000"/>
              <a:ext cx="3164496" cy="2806421"/>
              <a:chOff x="5525824" y="751094"/>
              <a:chExt cx="5316934" cy="4715301"/>
            </a:xfrm>
          </p:grpSpPr>
          <p:pic>
            <p:nvPicPr>
              <p:cNvPr id="5" name="图形 4">
                <a:extLst>
                  <a:ext uri="{FF2B5EF4-FFF2-40B4-BE49-F238E27FC236}">
                    <a16:creationId xmlns:a16="http://schemas.microsoft.com/office/drawing/2014/main" id="{E10AA796-156C-261A-B078-D1687A106E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6831"/>
              <a:stretch/>
            </p:blipFill>
            <p:spPr>
              <a:xfrm>
                <a:off x="6261117" y="751094"/>
                <a:ext cx="4031181" cy="4715301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F36F8DF-E43E-4477-4CF7-6B7EC1CC7984}"/>
                  </a:ext>
                </a:extLst>
              </p:cNvPr>
              <p:cNvSpPr txBox="1"/>
              <p:nvPr/>
            </p:nvSpPr>
            <p:spPr>
              <a:xfrm>
                <a:off x="5525824" y="2906973"/>
                <a:ext cx="41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A</a:t>
                </a:r>
                <a:endParaRPr lang="zh-CN" altLang="en-US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AD0C2E-66C3-93FC-36C2-A38C8D75805A}"/>
                  </a:ext>
                </a:extLst>
              </p:cNvPr>
              <p:cNvSpPr txBox="1"/>
              <p:nvPr/>
            </p:nvSpPr>
            <p:spPr>
              <a:xfrm>
                <a:off x="10057530" y="2906973"/>
                <a:ext cx="41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0FC0F26-2E26-4E6B-3067-0D4DC04D6EA4}"/>
                  </a:ext>
                </a:extLst>
              </p:cNvPr>
              <p:cNvSpPr/>
              <p:nvPr/>
            </p:nvSpPr>
            <p:spPr>
              <a:xfrm>
                <a:off x="5525824" y="1089638"/>
                <a:ext cx="709684" cy="417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3133C62-41DB-72DD-DE79-8F72C65FE660}"/>
                  </a:ext>
                </a:extLst>
              </p:cNvPr>
              <p:cNvSpPr/>
              <p:nvPr/>
            </p:nvSpPr>
            <p:spPr>
              <a:xfrm>
                <a:off x="10133074" y="1022911"/>
                <a:ext cx="709684" cy="41716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CEA6E72-16B8-258E-E30C-9A90C8946BE5}"/>
                </a:ext>
              </a:extLst>
            </p:cNvPr>
            <p:cNvSpPr txBox="1"/>
            <p:nvPr/>
          </p:nvSpPr>
          <p:spPr>
            <a:xfrm>
              <a:off x="354613" y="351428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6" descr="High-Speed Videos Show Kangaroo Rats Using Ninja-Style Kicks to Escape  Snakes | Biology | Sci-News.com">
              <a:extLst>
                <a:ext uri="{FF2B5EF4-FFF2-40B4-BE49-F238E27FC236}">
                  <a16:creationId xmlns:a16="http://schemas.microsoft.com/office/drawing/2014/main" id="{961423BA-EEE6-F6D1-D080-21B7EB7E1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102" y="3579386"/>
              <a:ext cx="2914258" cy="265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3322D8-6382-3296-1477-010F3209D2B6}"/>
                </a:ext>
              </a:extLst>
            </p:cNvPr>
            <p:cNvSpPr txBox="1"/>
            <p:nvPr/>
          </p:nvSpPr>
          <p:spPr>
            <a:xfrm>
              <a:off x="298102" y="3579386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Background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5BB4111-E5DA-BEEA-5B52-4C49FC635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3234" y="520704"/>
              <a:ext cx="3437747" cy="264159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12200B7-8E32-F092-BA66-1A47C1401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4643" y="580778"/>
              <a:ext cx="3139730" cy="26416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536F8C6-ABF7-BB5E-1A40-AEC5DA196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5380" y="3500733"/>
              <a:ext cx="4982201" cy="26416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2D804AE-1CAB-596A-819F-E9F552C97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8898" y="3748663"/>
              <a:ext cx="4048671" cy="2482864"/>
            </a:xfrm>
            <a:prstGeom prst="rect">
              <a:avLst/>
            </a:prstGeom>
          </p:spPr>
        </p:pic>
        <p:pic>
          <p:nvPicPr>
            <p:cNvPr id="17" name="图片 16" descr="卡通人物&#10;&#10;中度可信度描述已自动生成">
              <a:extLst>
                <a:ext uri="{FF2B5EF4-FFF2-40B4-BE49-F238E27FC236}">
                  <a16:creationId xmlns:a16="http://schemas.microsoft.com/office/drawing/2014/main" id="{756FCBF2-507F-CE9D-13A8-E636339D4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47552" y="642770"/>
              <a:ext cx="1301393" cy="2582651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FA72CC7-0BEE-C130-4E1A-D24324F0AC25}"/>
                </a:ext>
              </a:extLst>
            </p:cNvPr>
            <p:cNvSpPr txBox="1"/>
            <p:nvPr/>
          </p:nvSpPr>
          <p:spPr>
            <a:xfrm>
              <a:off x="3518373" y="351428"/>
              <a:ext cx="1988030" cy="338554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Details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978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A1C85C-5111-2461-880B-C59E49253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8" y="709217"/>
            <a:ext cx="4695429" cy="405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3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34882C-02B1-62C0-F3E5-873EBE03A6D8}"/>
              </a:ext>
            </a:extLst>
          </p:cNvPr>
          <p:cNvGrpSpPr/>
          <p:nvPr/>
        </p:nvGrpSpPr>
        <p:grpSpPr>
          <a:xfrm>
            <a:off x="299676" y="572456"/>
            <a:ext cx="9870236" cy="3777964"/>
            <a:chOff x="299676" y="572456"/>
            <a:chExt cx="9870236" cy="3777964"/>
          </a:xfrm>
        </p:grpSpPr>
        <p:pic>
          <p:nvPicPr>
            <p:cNvPr id="4" name="Picture 12" descr="A close up of a device&#10;&#10;Description automatically generated">
              <a:extLst>
                <a:ext uri="{FF2B5EF4-FFF2-40B4-BE49-F238E27FC236}">
                  <a16:creationId xmlns:a16="http://schemas.microsoft.com/office/drawing/2014/main" id="{71F91427-F5DC-31C2-426F-B88195A34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6" y="572456"/>
              <a:ext cx="3133889" cy="176118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A01DC05-C7A5-66A2-350A-5BCA6720C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0" t="33200" r="36851" b="30050"/>
            <a:stretch/>
          </p:blipFill>
          <p:spPr>
            <a:xfrm>
              <a:off x="3620967" y="857449"/>
              <a:ext cx="2475033" cy="1382333"/>
            </a:xfrm>
            <a:prstGeom prst="rect">
              <a:avLst/>
            </a:prstGeom>
          </p:spPr>
        </p:pic>
        <p:pic>
          <p:nvPicPr>
            <p:cNvPr id="6" name="图片 5" descr="滑雪的人&#10;&#10;中度可信度描述已自动生成">
              <a:extLst>
                <a:ext uri="{FF2B5EF4-FFF2-40B4-BE49-F238E27FC236}">
                  <a16:creationId xmlns:a16="http://schemas.microsoft.com/office/drawing/2014/main" id="{020977AD-8907-A87D-46C9-22E4A2DD5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3" t="30050" r="16392" b="18500"/>
            <a:stretch/>
          </p:blipFill>
          <p:spPr>
            <a:xfrm>
              <a:off x="6464796" y="908187"/>
              <a:ext cx="2770838" cy="128085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C84BD6E-BE7C-C35C-99E9-2B20D3E4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5403" y="2507579"/>
              <a:ext cx="2680753" cy="184284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82225A2-D134-19A9-7779-8A5C5E23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7274" y="3141724"/>
              <a:ext cx="3822638" cy="83975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FC8C3CE-F651-B257-784F-D7487A52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3237" y="2903953"/>
              <a:ext cx="2784972" cy="1239842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1F2505DF-627C-3D43-E3F5-7D4915FE07E3}"/>
              </a:ext>
            </a:extLst>
          </p:cNvPr>
          <p:cNvSpPr txBox="1"/>
          <p:nvPr/>
        </p:nvSpPr>
        <p:spPr>
          <a:xfrm>
            <a:off x="976847" y="4786103"/>
            <a:ext cx="936702" cy="383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07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79A98C7-84C4-8878-94CB-CB80FBD3A731}"/>
              </a:ext>
            </a:extLst>
          </p:cNvPr>
          <p:cNvGrpSpPr/>
          <p:nvPr/>
        </p:nvGrpSpPr>
        <p:grpSpPr>
          <a:xfrm>
            <a:off x="603541" y="2288230"/>
            <a:ext cx="9008811" cy="2105314"/>
            <a:chOff x="603541" y="2288230"/>
            <a:chExt cx="9008811" cy="2105314"/>
          </a:xfrm>
        </p:grpSpPr>
        <p:pic>
          <p:nvPicPr>
            <p:cNvPr id="6" name="图片 5" descr="图片包含 游戏机&#10;&#10;描述已自动生成">
              <a:extLst>
                <a:ext uri="{FF2B5EF4-FFF2-40B4-BE49-F238E27FC236}">
                  <a16:creationId xmlns:a16="http://schemas.microsoft.com/office/drawing/2014/main" id="{F825E39E-C2B3-C866-474E-04311B16D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0" r="19007" b="8830"/>
            <a:stretch/>
          </p:blipFill>
          <p:spPr>
            <a:xfrm>
              <a:off x="5392732" y="2288230"/>
              <a:ext cx="4219620" cy="2105314"/>
            </a:xfrm>
            <a:prstGeom prst="rect">
              <a:avLst/>
            </a:prstGeom>
          </p:spPr>
        </p:pic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0AF0C436-1049-A83D-F46B-FC88BD4AE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 r="1554"/>
            <a:stretch/>
          </p:blipFill>
          <p:spPr>
            <a:xfrm>
              <a:off x="603541" y="2464455"/>
              <a:ext cx="4601849" cy="19290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70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>
            <a:extLst>
              <a:ext uri="{FF2B5EF4-FFF2-40B4-BE49-F238E27FC236}">
                <a16:creationId xmlns:a16="http://schemas.microsoft.com/office/drawing/2014/main" id="{BEE3990A-9744-49EC-B50C-4FFCF8EBB4EB}"/>
              </a:ext>
            </a:extLst>
          </p:cNvPr>
          <p:cNvGrpSpPr/>
          <p:nvPr/>
        </p:nvGrpSpPr>
        <p:grpSpPr>
          <a:xfrm>
            <a:off x="1829684" y="587537"/>
            <a:ext cx="8612363" cy="2115945"/>
            <a:chOff x="1262237" y="1687755"/>
            <a:chExt cx="10429701" cy="2579627"/>
          </a:xfrm>
        </p:grpSpPr>
        <p:pic>
          <p:nvPicPr>
            <p:cNvPr id="8" name="Picture 9" descr="A close up of a tripod&#10;&#10;Description automatically generated">
              <a:extLst>
                <a:ext uri="{FF2B5EF4-FFF2-40B4-BE49-F238E27FC236}">
                  <a16:creationId xmlns:a16="http://schemas.microsoft.com/office/drawing/2014/main" id="{44BD2F67-CB89-2ECB-0023-413F821DA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30"/>
            <a:stretch/>
          </p:blipFill>
          <p:spPr>
            <a:xfrm>
              <a:off x="1262237" y="1687755"/>
              <a:ext cx="5777867" cy="2579626"/>
            </a:xfrm>
            <a:prstGeom prst="rect">
              <a:avLst/>
            </a:prstGeom>
          </p:spPr>
        </p:pic>
        <p:pic>
          <p:nvPicPr>
            <p:cNvPr id="9" name="Picture 2" descr="A picture containing indoor, computer, sitting, computer&#10;&#10;Description automatically generated">
              <a:extLst>
                <a:ext uri="{FF2B5EF4-FFF2-40B4-BE49-F238E27FC236}">
                  <a16:creationId xmlns:a16="http://schemas.microsoft.com/office/drawing/2014/main" id="{554A2E4D-00B1-3B23-F89C-2CA2B849E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2" t="39514" r="20463" b="10696"/>
            <a:stretch/>
          </p:blipFill>
          <p:spPr>
            <a:xfrm>
              <a:off x="7040104" y="1687755"/>
              <a:ext cx="2532855" cy="2579626"/>
            </a:xfrm>
            <a:prstGeom prst="rect">
              <a:avLst/>
            </a:prstGeom>
          </p:spPr>
        </p:pic>
        <p:pic>
          <p:nvPicPr>
            <p:cNvPr id="10" name="Picture 6" descr="A picture containing indoor, object, small, sitting&#10;&#10;Description automatically generated">
              <a:extLst>
                <a:ext uri="{FF2B5EF4-FFF2-40B4-BE49-F238E27FC236}">
                  <a16:creationId xmlns:a16="http://schemas.microsoft.com/office/drawing/2014/main" id="{82DB79C0-A81B-6BC1-FCF2-0852993F9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7" t="7639" r="8147" b="16528"/>
            <a:stretch/>
          </p:blipFill>
          <p:spPr>
            <a:xfrm>
              <a:off x="9572960" y="1687756"/>
              <a:ext cx="2118978" cy="257962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27565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27575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22">
                <a:extLst>
                  <a:ext uri="{FF2B5EF4-FFF2-40B4-BE49-F238E27FC236}">
                    <a16:creationId xmlns:a16="http://schemas.microsoft.com/office/drawing/2014/main" id="{489F4433-E929-7483-E99A-5CBFB641D6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924050"/>
                  </p:ext>
                </p:extLst>
              </p:nvPr>
            </p:nvGraphicFramePr>
            <p:xfrm>
              <a:off x="388243" y="2804868"/>
              <a:ext cx="10053804" cy="1933631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440557">
                      <a:extLst>
                        <a:ext uri="{9D8B030D-6E8A-4147-A177-3AD203B41FA5}">
                          <a16:colId xmlns:a16="http://schemas.microsoft.com/office/drawing/2014/main" val="3356328482"/>
                        </a:ext>
                      </a:extLst>
                    </a:gridCol>
                    <a:gridCol w="1418435">
                      <a:extLst>
                        <a:ext uri="{9D8B030D-6E8A-4147-A177-3AD203B41FA5}">
                          <a16:colId xmlns:a16="http://schemas.microsoft.com/office/drawing/2014/main" val="2821123370"/>
                        </a:ext>
                      </a:extLst>
                    </a:gridCol>
                    <a:gridCol w="1775274">
                      <a:extLst>
                        <a:ext uri="{9D8B030D-6E8A-4147-A177-3AD203B41FA5}">
                          <a16:colId xmlns:a16="http://schemas.microsoft.com/office/drawing/2014/main" val="4278435042"/>
                        </a:ext>
                      </a:extLst>
                    </a:gridCol>
                    <a:gridCol w="1587934">
                      <a:extLst>
                        <a:ext uri="{9D8B030D-6E8A-4147-A177-3AD203B41FA5}">
                          <a16:colId xmlns:a16="http://schemas.microsoft.com/office/drawing/2014/main" val="2539423182"/>
                        </a:ext>
                      </a:extLst>
                    </a:gridCol>
                    <a:gridCol w="2083048">
                      <a:extLst>
                        <a:ext uri="{9D8B030D-6E8A-4147-A177-3AD203B41FA5}">
                          <a16:colId xmlns:a16="http://schemas.microsoft.com/office/drawing/2014/main" val="2227841951"/>
                        </a:ext>
                      </a:extLst>
                    </a:gridCol>
                    <a:gridCol w="1748556">
                      <a:extLst>
                        <a:ext uri="{9D8B030D-6E8A-4147-A177-3AD203B41FA5}">
                          <a16:colId xmlns:a16="http://schemas.microsoft.com/office/drawing/2014/main" val="3932451508"/>
                        </a:ext>
                      </a:extLst>
                    </a:gridCol>
                  </a:tblGrid>
                  <a:tr h="31905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Stroke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r>
                            <a:rPr lang="en-US" altLang="zh-CN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cm</a:t>
                          </a:r>
                          <a:endPara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2192023"/>
                      </a:ext>
                    </a:extLst>
                  </a:tr>
                  <a:tr h="3216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Leg length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30cm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36cm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031984"/>
                      </a:ext>
                    </a:extLst>
                  </a:tr>
                  <a:tr h="46488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t="-137662" r="-599576" b="-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0.6389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91362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weight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220g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290g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280g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7532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Spring Placement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Compression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knees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Tension spring between knee and base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08506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96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63F03286-5E6F-E13A-62D5-18CD169C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3" r="14680"/>
          <a:stretch/>
        </p:blipFill>
        <p:spPr>
          <a:xfrm>
            <a:off x="2154416" y="933032"/>
            <a:ext cx="6057342" cy="45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1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>
            <a:extLst>
              <a:ext uri="{FF2B5EF4-FFF2-40B4-BE49-F238E27FC236}">
                <a16:creationId xmlns:a16="http://schemas.microsoft.com/office/drawing/2014/main" id="{3D129706-E8C0-158B-2E7E-A761F48A6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0"/>
          <a:stretch/>
        </p:blipFill>
        <p:spPr>
          <a:xfrm rot="5400000">
            <a:off x="-359392" y="1033458"/>
            <a:ext cx="3035363" cy="1691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B1A9BE-862F-6643-26F1-648BE45C7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71" t="3902" r="29976" b="7708"/>
          <a:stretch/>
        </p:blipFill>
        <p:spPr>
          <a:xfrm>
            <a:off x="1940396" y="483496"/>
            <a:ext cx="2350153" cy="279183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0DF038F-DEA4-2EF0-3E50-12C3EE34ACED}"/>
              </a:ext>
            </a:extLst>
          </p:cNvPr>
          <p:cNvGrpSpPr/>
          <p:nvPr/>
        </p:nvGrpSpPr>
        <p:grpSpPr>
          <a:xfrm>
            <a:off x="4134432" y="155623"/>
            <a:ext cx="6307984" cy="3337863"/>
            <a:chOff x="4134432" y="155623"/>
            <a:chExt cx="6307984" cy="3337863"/>
          </a:xfrm>
        </p:grpSpPr>
        <p:pic>
          <p:nvPicPr>
            <p:cNvPr id="10" name="图片 9" descr="图片包含 游戏机, 滑雪&#10;&#10;描述已自动生成">
              <a:extLst>
                <a:ext uri="{FF2B5EF4-FFF2-40B4-BE49-F238E27FC236}">
                  <a16:creationId xmlns:a16="http://schemas.microsoft.com/office/drawing/2014/main" id="{A6C159F6-B33F-8347-4852-1013678DD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40" r="35390"/>
            <a:stretch/>
          </p:blipFill>
          <p:spPr>
            <a:xfrm>
              <a:off x="4134432" y="326731"/>
              <a:ext cx="1843920" cy="3035362"/>
            </a:xfrm>
            <a:prstGeom prst="rect">
              <a:avLst/>
            </a:prstGeom>
          </p:spPr>
        </p:pic>
        <p:pic>
          <p:nvPicPr>
            <p:cNvPr id="11" name="图片 10" descr="图片包含 游戏机&#10;&#10;描述已自动生成">
              <a:extLst>
                <a:ext uri="{FF2B5EF4-FFF2-40B4-BE49-F238E27FC236}">
                  <a16:creationId xmlns:a16="http://schemas.microsoft.com/office/drawing/2014/main" id="{3A6C0809-7CC9-96A3-7EA6-CB8AAF25C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3" r="14026"/>
            <a:stretch/>
          </p:blipFill>
          <p:spPr>
            <a:xfrm>
              <a:off x="5921871" y="155623"/>
              <a:ext cx="4520545" cy="333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29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C789B28F-B7C7-9D35-7F30-F6090BDCB24C}"/>
              </a:ext>
            </a:extLst>
          </p:cNvPr>
          <p:cNvGrpSpPr/>
          <p:nvPr/>
        </p:nvGrpSpPr>
        <p:grpSpPr>
          <a:xfrm>
            <a:off x="-720586" y="-1150166"/>
            <a:ext cx="11876154" cy="9138557"/>
            <a:chOff x="-720586" y="-1150166"/>
            <a:chExt cx="11876154" cy="9138557"/>
          </a:xfrm>
        </p:grpSpPr>
        <p:pic>
          <p:nvPicPr>
            <p:cNvPr id="4" name="图片 3" descr="图片包含 游戏机&#10;&#10;描述已自动生成">
              <a:extLst>
                <a:ext uri="{FF2B5EF4-FFF2-40B4-BE49-F238E27FC236}">
                  <a16:creationId xmlns:a16="http://schemas.microsoft.com/office/drawing/2014/main" id="{168D76AA-A42C-DFEC-0481-37ECDC962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3" r="14026"/>
            <a:stretch/>
          </p:blipFill>
          <p:spPr>
            <a:xfrm>
              <a:off x="-720586" y="-1150166"/>
              <a:ext cx="5767614" cy="4258669"/>
            </a:xfrm>
            <a:prstGeom prst="rect">
              <a:avLst/>
            </a:prstGeom>
          </p:spPr>
        </p:pic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7BF83D8-C849-9D02-E92B-42108C287EE1}"/>
                </a:ext>
              </a:extLst>
            </p:cNvPr>
            <p:cNvGrpSpPr/>
            <p:nvPr/>
          </p:nvGrpSpPr>
          <p:grpSpPr>
            <a:xfrm>
              <a:off x="5520479" y="-938813"/>
              <a:ext cx="5635089" cy="3889827"/>
              <a:chOff x="373462" y="2546336"/>
              <a:chExt cx="5382915" cy="36474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413DE8F-32C7-F621-CC25-552B1999D571}"/>
                  </a:ext>
                </a:extLst>
              </p:cNvPr>
              <p:cNvSpPr txBox="1"/>
              <p:nvPr/>
            </p:nvSpPr>
            <p:spPr>
              <a:xfrm>
                <a:off x="373462" y="2546336"/>
                <a:ext cx="5183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Coupled Double Differential Joint (CDD Joint)</a:t>
                </a:r>
                <a:endParaRPr lang="zh-CN" altLang="en-US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0CA19D6-F1EC-D3FD-12EA-E9212B59A6FB}"/>
                  </a:ext>
                </a:extLst>
              </p:cNvPr>
              <p:cNvSpPr/>
              <p:nvPr/>
            </p:nvSpPr>
            <p:spPr>
              <a:xfrm>
                <a:off x="1555908" y="3671780"/>
                <a:ext cx="445245" cy="15543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5D30F97-94B5-190F-ED94-BA7EB9C39698}"/>
                  </a:ext>
                </a:extLst>
              </p:cNvPr>
              <p:cNvSpPr/>
              <p:nvPr/>
            </p:nvSpPr>
            <p:spPr>
              <a:xfrm>
                <a:off x="2344622" y="3699943"/>
                <a:ext cx="418010" cy="15366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598371A-8C66-0C11-2315-DB0769F00A0B}"/>
                  </a:ext>
                </a:extLst>
              </p:cNvPr>
              <p:cNvSpPr/>
              <p:nvPr/>
            </p:nvSpPr>
            <p:spPr>
              <a:xfrm>
                <a:off x="3148264" y="3682934"/>
                <a:ext cx="418011" cy="155262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5719C4D8-7171-5E14-2E17-E3750BE7CFEE}"/>
                  </a:ext>
                </a:extLst>
              </p:cNvPr>
              <p:cNvGrpSpPr/>
              <p:nvPr/>
            </p:nvGrpSpPr>
            <p:grpSpPr>
              <a:xfrm>
                <a:off x="1221510" y="3174504"/>
                <a:ext cx="362484" cy="2483564"/>
                <a:chOff x="1854441" y="2152410"/>
                <a:chExt cx="362484" cy="2483564"/>
              </a:xfrm>
            </p:grpSpPr>
            <p:sp>
              <p:nvSpPr>
                <p:cNvPr id="10" name="流程图: 过程 9">
                  <a:extLst>
                    <a:ext uri="{FF2B5EF4-FFF2-40B4-BE49-F238E27FC236}">
                      <a16:creationId xmlns:a16="http://schemas.microsoft.com/office/drawing/2014/main" id="{A3826E1F-5541-6F35-8A56-2B3D2200437A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>
                  <a:extLst>
                    <a:ext uri="{FF2B5EF4-FFF2-40B4-BE49-F238E27FC236}">
                      <a16:creationId xmlns:a16="http://schemas.microsoft.com/office/drawing/2014/main" id="{ECEA7CF1-E4DF-5EAB-97BF-5D827CDFCC43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直角三角形 11">
                  <a:extLst>
                    <a:ext uri="{FF2B5EF4-FFF2-40B4-BE49-F238E27FC236}">
                      <a16:creationId xmlns:a16="http://schemas.microsoft.com/office/drawing/2014/main" id="{72134D5D-6124-6F10-56CE-7C2C109A59F4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F0A9CC9-4444-50B0-8069-20436F5DEA64}"/>
                  </a:ext>
                </a:extLst>
              </p:cNvPr>
              <p:cNvGrpSpPr/>
              <p:nvPr/>
            </p:nvGrpSpPr>
            <p:grpSpPr>
              <a:xfrm rot="10800000">
                <a:off x="3549316" y="318374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4" name="流程图: 过程 13">
                  <a:extLst>
                    <a:ext uri="{FF2B5EF4-FFF2-40B4-BE49-F238E27FC236}">
                      <a16:creationId xmlns:a16="http://schemas.microsoft.com/office/drawing/2014/main" id="{88F12715-1E42-EF26-0E5E-813818E254F5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直角三角形 14">
                  <a:extLst>
                    <a:ext uri="{FF2B5EF4-FFF2-40B4-BE49-F238E27FC236}">
                      <a16:creationId xmlns:a16="http://schemas.microsoft.com/office/drawing/2014/main" id="{E1ECD8B1-C678-199D-2793-0BC773592296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直角三角形 15">
                  <a:extLst>
                    <a:ext uri="{FF2B5EF4-FFF2-40B4-BE49-F238E27FC236}">
                      <a16:creationId xmlns:a16="http://schemas.microsoft.com/office/drawing/2014/main" id="{6DA2EB2B-E7D0-1907-0C68-6A1A59E96B96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F63AD9D5-68FC-5656-971B-06F1CAA83441}"/>
                  </a:ext>
                </a:extLst>
              </p:cNvPr>
              <p:cNvGrpSpPr/>
              <p:nvPr/>
            </p:nvGrpSpPr>
            <p:grpSpPr>
              <a:xfrm rot="5400000">
                <a:off x="2386458" y="2060879"/>
                <a:ext cx="362773" cy="2474320"/>
                <a:chOff x="1854152" y="2152410"/>
                <a:chExt cx="362773" cy="2474320"/>
              </a:xfrm>
            </p:grpSpPr>
            <p:sp>
              <p:nvSpPr>
                <p:cNvPr id="18" name="流程图: 过程 17">
                  <a:extLst>
                    <a:ext uri="{FF2B5EF4-FFF2-40B4-BE49-F238E27FC236}">
                      <a16:creationId xmlns:a16="http://schemas.microsoft.com/office/drawing/2014/main" id="{C869AC63-127C-E58D-D503-D39D907C203F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直角三角形 18">
                  <a:extLst>
                    <a:ext uri="{FF2B5EF4-FFF2-40B4-BE49-F238E27FC236}">
                      <a16:creationId xmlns:a16="http://schemas.microsoft.com/office/drawing/2014/main" id="{C3EE9989-62F4-5557-F01D-7A8FD817D2AE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直角三角形 19">
                  <a:extLst>
                    <a:ext uri="{FF2B5EF4-FFF2-40B4-BE49-F238E27FC236}">
                      <a16:creationId xmlns:a16="http://schemas.microsoft.com/office/drawing/2014/main" id="{004495CD-BE4D-7D3F-39CA-B6F4B25422FF}"/>
                    </a:ext>
                  </a:extLst>
                </p:cNvPr>
                <p:cNvSpPr/>
                <p:nvPr/>
              </p:nvSpPr>
              <p:spPr>
                <a:xfrm rot="5400000">
                  <a:off x="1855208" y="4274829"/>
                  <a:ext cx="350845" cy="352958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4E33DAB-5D09-B4BB-FA17-7A48DF92A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1800" y="3777188"/>
                <a:ext cx="582998" cy="47096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DC4082F-6CFA-6F82-FEF6-0B6B236653AB}"/>
                  </a:ext>
                </a:extLst>
              </p:cNvPr>
              <p:cNvSpPr txBox="1"/>
              <p:nvPr/>
            </p:nvSpPr>
            <p:spPr>
              <a:xfrm>
                <a:off x="3972349" y="4306829"/>
                <a:ext cx="1784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First Differential Joint</a:t>
                </a:r>
                <a:endParaRPr lang="zh-CN" altLang="en-US" dirty="0"/>
              </a:p>
            </p:txBody>
          </p:sp>
          <p:sp>
            <p:nvSpPr>
              <p:cNvPr id="23" name="流程图: 过程 22">
                <a:extLst>
                  <a:ext uri="{FF2B5EF4-FFF2-40B4-BE49-F238E27FC236}">
                    <a16:creationId xmlns:a16="http://schemas.microsoft.com/office/drawing/2014/main" id="{810584B7-0B77-017A-039D-C1123C95BF6F}"/>
                  </a:ext>
                </a:extLst>
              </p:cNvPr>
              <p:cNvSpPr/>
              <p:nvPr/>
            </p:nvSpPr>
            <p:spPr>
              <a:xfrm>
                <a:off x="1588757" y="5226137"/>
                <a:ext cx="1970374" cy="210226"/>
              </a:xfrm>
              <a:prstGeom prst="flowChartProces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6AA18380-0777-6771-D543-948701443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817" y="5374115"/>
                <a:ext cx="64810" cy="3749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46D1186-0E5C-EC19-3865-1D2DD49AF710}"/>
                  </a:ext>
                </a:extLst>
              </p:cNvPr>
              <p:cNvSpPr txBox="1"/>
              <p:nvPr/>
            </p:nvSpPr>
            <p:spPr>
              <a:xfrm>
                <a:off x="1520869" y="5824417"/>
                <a:ext cx="2343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Together Fixed Base</a:t>
                </a:r>
                <a:endParaRPr lang="zh-CN" altLang="en-US" dirty="0"/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892C65C-5BBD-2518-46E2-2E5C12605ADB}"/>
                  </a:ext>
                </a:extLst>
              </p:cNvPr>
              <p:cNvGrpSpPr/>
              <p:nvPr/>
            </p:nvGrpSpPr>
            <p:grpSpPr>
              <a:xfrm>
                <a:off x="2076223" y="3512416"/>
                <a:ext cx="264682" cy="1818834"/>
                <a:chOff x="1854441" y="2152410"/>
                <a:chExt cx="362484" cy="2483564"/>
              </a:xfrm>
              <a:solidFill>
                <a:schemeClr val="accent6"/>
              </a:solidFill>
            </p:grpSpPr>
            <p:sp>
              <p:nvSpPr>
                <p:cNvPr id="27" name="流程图: 过程 26">
                  <a:extLst>
                    <a:ext uri="{FF2B5EF4-FFF2-40B4-BE49-F238E27FC236}">
                      <a16:creationId xmlns:a16="http://schemas.microsoft.com/office/drawing/2014/main" id="{473CA2BE-6BB3-6F3D-4006-E21211E0E604}"/>
                    </a:ext>
                  </a:extLst>
                </p:cNvPr>
                <p:cNvSpPr/>
                <p:nvPr/>
              </p:nvSpPr>
              <p:spPr>
                <a:xfrm>
                  <a:off x="1854441" y="2502695"/>
                  <a:ext cx="360103" cy="1787196"/>
                </a:xfrm>
                <a:prstGeom prst="flowChartProcess">
                  <a:avLst/>
                </a:prstGeom>
                <a:grp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直角三角形 27">
                  <a:extLst>
                    <a:ext uri="{FF2B5EF4-FFF2-40B4-BE49-F238E27FC236}">
                      <a16:creationId xmlns:a16="http://schemas.microsoft.com/office/drawing/2014/main" id="{5353F13B-CBBB-33BC-DBF4-689B322A9DCC}"/>
                    </a:ext>
                  </a:extLst>
                </p:cNvPr>
                <p:cNvSpPr/>
                <p:nvPr/>
              </p:nvSpPr>
              <p:spPr>
                <a:xfrm>
                  <a:off x="1861586" y="2152410"/>
                  <a:ext cx="355339" cy="369333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直角三角形 28">
                  <a:extLst>
                    <a:ext uri="{FF2B5EF4-FFF2-40B4-BE49-F238E27FC236}">
                      <a16:creationId xmlns:a16="http://schemas.microsoft.com/office/drawing/2014/main" id="{A89A75B2-8E6D-A31B-561D-967BEB2C7B9F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E71117FE-EBA7-4D3A-D4D7-6D17467C4B67}"/>
                  </a:ext>
                </a:extLst>
              </p:cNvPr>
              <p:cNvGrpSpPr/>
              <p:nvPr/>
            </p:nvGrpSpPr>
            <p:grpSpPr>
              <a:xfrm rot="5400000">
                <a:off x="2392401" y="3053046"/>
                <a:ext cx="264935" cy="972533"/>
                <a:chOff x="1861586" y="3308009"/>
                <a:chExt cx="362831" cy="1327965"/>
              </a:xfrm>
              <a:solidFill>
                <a:schemeClr val="accent6"/>
              </a:solidFill>
            </p:grpSpPr>
            <p:sp>
              <p:nvSpPr>
                <p:cNvPr id="31" name="流程图: 过程 30">
                  <a:extLst>
                    <a:ext uri="{FF2B5EF4-FFF2-40B4-BE49-F238E27FC236}">
                      <a16:creationId xmlns:a16="http://schemas.microsoft.com/office/drawing/2014/main" id="{1C39D846-621F-11F4-9FC4-05C8C9EA505F}"/>
                    </a:ext>
                  </a:extLst>
                </p:cNvPr>
                <p:cNvSpPr/>
                <p:nvPr/>
              </p:nvSpPr>
              <p:spPr>
                <a:xfrm>
                  <a:off x="1869080" y="3677341"/>
                  <a:ext cx="345465" cy="612549"/>
                </a:xfrm>
                <a:prstGeom prst="flowChartProces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直角三角形 31">
                  <a:extLst>
                    <a:ext uri="{FF2B5EF4-FFF2-40B4-BE49-F238E27FC236}">
                      <a16:creationId xmlns:a16="http://schemas.microsoft.com/office/drawing/2014/main" id="{5F9C7B72-DE42-6ABF-BC4A-AF559A745C6C}"/>
                    </a:ext>
                  </a:extLst>
                </p:cNvPr>
                <p:cNvSpPr/>
                <p:nvPr/>
              </p:nvSpPr>
              <p:spPr>
                <a:xfrm>
                  <a:off x="1869078" y="3308009"/>
                  <a:ext cx="355339" cy="36933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直角三角形 32">
                  <a:extLst>
                    <a:ext uri="{FF2B5EF4-FFF2-40B4-BE49-F238E27FC236}">
                      <a16:creationId xmlns:a16="http://schemas.microsoft.com/office/drawing/2014/main" id="{09891BE0-0E98-09A4-2DA5-1B19B48917EC}"/>
                    </a:ext>
                  </a:extLst>
                </p:cNvPr>
                <p:cNvSpPr/>
                <p:nvPr/>
              </p:nvSpPr>
              <p:spPr>
                <a:xfrm rot="5400000">
                  <a:off x="1862642" y="4284073"/>
                  <a:ext cx="350845" cy="35295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7F5D6A1-1190-8E4E-323D-20238523C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4025" y="3389988"/>
              <a:ext cx="3727562" cy="319405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13DF4ED-D63B-B816-223F-12E8877B3DF6}"/>
                </a:ext>
              </a:extLst>
            </p:cNvPr>
            <p:cNvSpPr txBox="1"/>
            <p:nvPr/>
          </p:nvSpPr>
          <p:spPr>
            <a:xfrm>
              <a:off x="-190885" y="6926562"/>
              <a:ext cx="28751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Flexion/Extension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3 Motors Swing together</a:t>
              </a:r>
              <a:endParaRPr lang="zh-CN" altLang="en-US" dirty="0"/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8F96904D-824A-92EF-4C44-F2694AF1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522" y="2916913"/>
              <a:ext cx="4193502" cy="374015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9648C9C-887B-2256-B3A5-092E25D4EB0A}"/>
                </a:ext>
              </a:extLst>
            </p:cNvPr>
            <p:cNvSpPr txBox="1"/>
            <p:nvPr/>
          </p:nvSpPr>
          <p:spPr>
            <a:xfrm>
              <a:off x="7308465" y="6788062"/>
              <a:ext cx="31228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Yaw Motion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1 Motor Control: Gear Transmission + 4-spherical-bar-linkage</a:t>
              </a:r>
              <a:endParaRPr lang="zh-CN" altLang="en-US" dirty="0"/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3B8A799-6109-CB95-E384-6019CB32E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8130" y="3155038"/>
              <a:ext cx="3829202" cy="34290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DCC00A1-2FA7-90A4-2F02-D219F5109F97}"/>
                </a:ext>
              </a:extLst>
            </p:cNvPr>
            <p:cNvSpPr txBox="1"/>
            <p:nvPr/>
          </p:nvSpPr>
          <p:spPr>
            <a:xfrm>
              <a:off x="3291323" y="6788062"/>
              <a:ext cx="31228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Abduction/Adduction </a:t>
              </a:r>
              <a:r>
                <a:rPr lang="en-US" altLang="zh-CN" dirty="0" err="1"/>
                <a:t>DoF</a:t>
              </a:r>
              <a:endParaRPr lang="en-US" altLang="zh-CN" dirty="0"/>
            </a:p>
            <a:p>
              <a:pPr algn="ctr"/>
              <a:r>
                <a:rPr lang="en-US" altLang="zh-CN" dirty="0"/>
                <a:t> 2Motors: Based on SFB(spherical five bar linkage)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168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物体, 游戏机, 空气&#10;&#10;描述已自动生成">
            <a:extLst>
              <a:ext uri="{FF2B5EF4-FFF2-40B4-BE49-F238E27FC236}">
                <a16:creationId xmlns:a16="http://schemas.microsoft.com/office/drawing/2014/main" id="{BE2C5315-334B-F4CA-DBD5-3C285423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3" y="0"/>
            <a:ext cx="915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792CA37-B3CD-E1D9-848F-C7973AA36FA8}"/>
              </a:ext>
            </a:extLst>
          </p:cNvPr>
          <p:cNvGrpSpPr/>
          <p:nvPr/>
        </p:nvGrpSpPr>
        <p:grpSpPr>
          <a:xfrm>
            <a:off x="346222" y="66907"/>
            <a:ext cx="11499557" cy="6570299"/>
            <a:chOff x="346222" y="66907"/>
            <a:chExt cx="11499557" cy="6570299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FE52A77C-A33D-BF83-63FB-1955A2F05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073" y="3429000"/>
              <a:ext cx="4441703" cy="3114890"/>
            </a:xfrm>
            <a:prstGeom prst="rect">
              <a:avLst/>
            </a:prstGeom>
          </p:spPr>
        </p:pic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F386F55-685F-6A3B-7BFE-E13986BA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025" y="121195"/>
              <a:ext cx="6612754" cy="3068054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E602BB7-6C59-DE77-44C0-08708CC67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622"/>
            <a:stretch/>
          </p:blipFill>
          <p:spPr>
            <a:xfrm>
              <a:off x="5186932" y="3809257"/>
              <a:ext cx="3133114" cy="2827949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44AA438-0073-CC85-459F-28436B506774}"/>
                </a:ext>
              </a:extLst>
            </p:cNvPr>
            <p:cNvGrpSpPr/>
            <p:nvPr/>
          </p:nvGrpSpPr>
          <p:grpSpPr>
            <a:xfrm>
              <a:off x="590804" y="66907"/>
              <a:ext cx="4441703" cy="3300761"/>
              <a:chOff x="3750732" y="2599318"/>
              <a:chExt cx="4267201" cy="354609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12E92A6-FE06-7BA0-D89E-B0B5424D0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8616" y="2599318"/>
                <a:ext cx="1995553" cy="3546090"/>
              </a:xfrm>
              <a:prstGeom prst="rect">
                <a:avLst/>
              </a:prstGeom>
            </p:spPr>
          </p:pic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B16E33-8E46-A813-D7FC-212945EA32C5}"/>
                  </a:ext>
                </a:extLst>
              </p:cNvPr>
              <p:cNvSpPr/>
              <p:nvPr/>
            </p:nvSpPr>
            <p:spPr>
              <a:xfrm>
                <a:off x="3750732" y="2849033"/>
                <a:ext cx="1087883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D788705-17D8-727D-E68A-59CF7F923406}"/>
                  </a:ext>
                </a:extLst>
              </p:cNvPr>
              <p:cNvSpPr/>
              <p:nvPr/>
            </p:nvSpPr>
            <p:spPr>
              <a:xfrm>
                <a:off x="6972384" y="2726408"/>
                <a:ext cx="1045549" cy="3162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B904A01-5322-6B33-FB73-BA6C1B762768}"/>
                </a:ext>
              </a:extLst>
            </p:cNvPr>
            <p:cNvSpPr txBox="1"/>
            <p:nvPr/>
          </p:nvSpPr>
          <p:spPr>
            <a:xfrm rot="10800000" flipH="1" flipV="1">
              <a:off x="346222" y="185205"/>
              <a:ext cx="232077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Design Overview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6913A52-7B69-FF7C-583A-C3767358C78A}"/>
                </a:ext>
              </a:extLst>
            </p:cNvPr>
            <p:cNvSpPr txBox="1"/>
            <p:nvPr/>
          </p:nvSpPr>
          <p:spPr>
            <a:xfrm rot="10800000" flipH="1" flipV="1">
              <a:off x="5277924" y="158934"/>
              <a:ext cx="2166629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Joint Optimization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069F27-A914-79CE-40C2-299161CA6FB1}"/>
                </a:ext>
              </a:extLst>
            </p:cNvPr>
            <p:cNvSpPr txBox="1"/>
            <p:nvPr/>
          </p:nvSpPr>
          <p:spPr>
            <a:xfrm rot="10800000" flipH="1" flipV="1">
              <a:off x="346222" y="3384522"/>
              <a:ext cx="153972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Leg Design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6D371C-5FD8-9435-0E08-0FE5C51B60B0}"/>
                </a:ext>
              </a:extLst>
            </p:cNvPr>
            <p:cNvSpPr txBox="1"/>
            <p:nvPr/>
          </p:nvSpPr>
          <p:spPr>
            <a:xfrm rot="10800000" flipH="1" flipV="1">
              <a:off x="5233024" y="3384522"/>
              <a:ext cx="283599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</a:rPr>
                <a:t>Spring Integration Analysis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B4EEB5E-E17C-6C65-9CE7-87F57241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8203" y="3382342"/>
              <a:ext cx="2092610" cy="320820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035C0A1-3C04-DAE8-72D7-6152CF98E929}"/>
                </a:ext>
              </a:extLst>
            </p:cNvPr>
            <p:cNvSpPr txBox="1"/>
            <p:nvPr/>
          </p:nvSpPr>
          <p:spPr>
            <a:xfrm rot="10800000" flipH="1" flipV="1">
              <a:off x="9118204" y="3384522"/>
              <a:ext cx="209261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FF0000"/>
                  </a:solidFill>
                </a:rPr>
                <a:t>Initial Prototype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224</Words>
  <Application>Microsoft Office PowerPoint</Application>
  <PresentationFormat>宽屏</PresentationFormat>
  <Paragraphs>83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宋体</vt:lpstr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 Jiajun</dc:creator>
  <cp:lastModifiedBy>An Jiajun</cp:lastModifiedBy>
  <cp:revision>33</cp:revision>
  <dcterms:created xsi:type="dcterms:W3CDTF">2023-05-25T12:32:30Z</dcterms:created>
  <dcterms:modified xsi:type="dcterms:W3CDTF">2023-06-10T15:47:19Z</dcterms:modified>
</cp:coreProperties>
</file>